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75" r:id="rId5"/>
    <p:sldId id="276" r:id="rId6"/>
    <p:sldId id="277"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08.09.2021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764704"/>
            <a:ext cx="7543800" cy="4824536"/>
          </a:xfr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r>
              <a:rPr lang="en-US" sz="2800" b="1" dirty="0">
                <a:latin typeface="Arial" pitchFamily="34" charset="0"/>
                <a:cs typeface="Arial" pitchFamily="34" charset="0"/>
              </a:rPr>
              <a:t>Topic 1. Public and municipal finance in the digital economy</a:t>
            </a:r>
            <a:endParaRPr lang="ru-RU" sz="2800" b="1" dirty="0">
              <a:latin typeface="Arial" pitchFamily="34" charset="0"/>
              <a:cs typeface="Arial" pitchFamily="34" charset="0"/>
            </a:endParaRP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276282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6433" y="188640"/>
            <a:ext cx="6119901" cy="40011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Table 1. Main characteristics of digital economy</a:t>
            </a:r>
            <a:endParaRPr lang="ru-RU" sz="2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776864" cy="605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0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060848"/>
            <a:ext cx="7416824" cy="461665"/>
          </a:xfrm>
          <a:prstGeom prst="rect">
            <a:avLst/>
          </a:prstGeom>
          <a:noFill/>
        </p:spPr>
        <p:txBody>
          <a:bodyPr wrap="square" rtlCol="0">
            <a:spAutoFit/>
          </a:bodyPr>
          <a:lstStyle/>
          <a:p>
            <a:pPr marL="342900" indent="-342900">
              <a:buFont typeface="Wingdings" pitchFamily="2" charset="2"/>
              <a:buChar char="ü"/>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60" y="476672"/>
            <a:ext cx="7281523" cy="554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73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88640"/>
            <a:ext cx="7992888" cy="40011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Digitalization rating</a:t>
            </a:r>
            <a:endParaRPr lang="ru-RU" sz="2000" dirty="0"/>
          </a:p>
        </p:txBody>
      </p:sp>
      <p:sp>
        <p:nvSpPr>
          <p:cNvPr id="4" name="TextBox 3"/>
          <p:cNvSpPr txBox="1"/>
          <p:nvPr/>
        </p:nvSpPr>
        <p:spPr>
          <a:xfrm>
            <a:off x="899592" y="764704"/>
            <a:ext cx="7416824" cy="1569660"/>
          </a:xfrm>
          <a:prstGeom prst="rect">
            <a:avLst/>
          </a:prstGeom>
          <a:noFill/>
        </p:spPr>
        <p:txBody>
          <a:bodyPr wrap="square" rtlCol="0">
            <a:spAutoFit/>
          </a:bodyPr>
          <a:lstStyle/>
          <a:p>
            <a:pPr marL="342900" indent="-342900">
              <a:buFont typeface="Wingdings" pitchFamily="2" charset="2"/>
              <a:buChar char="ü"/>
            </a:pPr>
            <a:r>
              <a:rPr lang="en-US" sz="2400" dirty="0"/>
              <a:t>According to their research, Singapore, the United Kingdom, New Zealand, the United Arab Emirates, Estonia, Hong Kong, Japan and Israel have become the “digital elite”: </a:t>
            </a:r>
            <a:endParaRPr lang="en-US" sz="2400" dirty="0"/>
          </a:p>
        </p:txBody>
      </p:sp>
      <p:sp>
        <p:nvSpPr>
          <p:cNvPr id="2" name="Прямоугольник 1"/>
          <p:cNvSpPr/>
          <p:nvPr/>
        </p:nvSpPr>
        <p:spPr>
          <a:xfrm>
            <a:off x="323528" y="2564904"/>
            <a:ext cx="8424936" cy="3693319"/>
          </a:xfrm>
          <a:prstGeom prst="rect">
            <a:avLst/>
          </a:prstGeom>
        </p:spPr>
        <p:txBody>
          <a:bodyPr wrap="square">
            <a:spAutoFit/>
          </a:bodyPr>
          <a:lstStyle/>
          <a:p>
            <a:r>
              <a:rPr lang="en-US" i="1" dirty="0"/>
              <a:t>Leaders: </a:t>
            </a:r>
            <a:r>
              <a:rPr lang="en-US" dirty="0"/>
              <a:t>Singapore, UK, New Zealand, UAE, Estonia, Hong Kong, Japan and Israel demonstrate high rates of digital development, maintain it and continue to lead in the diffusion of innovations. </a:t>
            </a:r>
            <a:endParaRPr lang="ru-RU" dirty="0"/>
          </a:p>
          <a:p>
            <a:r>
              <a:rPr lang="en-US" i="1" dirty="0"/>
              <a:t>Slower Growth: </a:t>
            </a:r>
            <a:r>
              <a:rPr lang="en-US" dirty="0"/>
              <a:t>South Korea, Australia, as well as countries in Western Europe and Scandinavia have shown strong growth for a long time, but now they have noticeably slowed down the pace of development. Without the introduction of innovations, these states run the risk of lagging behind the leaders of digitalization. </a:t>
            </a:r>
            <a:endParaRPr lang="ru-RU" dirty="0"/>
          </a:p>
          <a:p>
            <a:r>
              <a:rPr lang="en-US" i="1" dirty="0"/>
              <a:t>Forward-looking: </a:t>
            </a:r>
            <a:r>
              <a:rPr lang="en-US" dirty="0"/>
              <a:t>Despite the relatively low overall level of digitalization, these countries are at the peak of digital development and are showing steady growth rates, which attracts investors. China, Kenya, Russia, India, Malaysia, Philippines, Indonesia, Brazil, Colombia, Chile, Mexico have the potential to take the lead. </a:t>
            </a:r>
            <a:endParaRPr lang="ru-RU" dirty="0"/>
          </a:p>
          <a:p>
            <a:r>
              <a:rPr lang="en-US" i="1" dirty="0"/>
              <a:t>Challenging: </a:t>
            </a:r>
            <a:r>
              <a:rPr lang="en-US" dirty="0"/>
              <a:t>Countries such as South Africa, Peru, Egypt, Greece, Pakistan face serious challenges associated with low digital development and slow growth. </a:t>
            </a:r>
            <a:endParaRPr lang="ru-RU" dirty="0"/>
          </a:p>
        </p:txBody>
      </p:sp>
    </p:spTree>
    <p:extLst>
      <p:ext uri="{BB962C8B-B14F-4D97-AF65-F5344CB8AC3E}">
        <p14:creationId xmlns:p14="http://schemas.microsoft.com/office/powerpoint/2010/main" val="145082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88640"/>
            <a:ext cx="7992888" cy="40011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Pros of digitalization</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208912" cy="593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7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88640"/>
            <a:ext cx="7992888" cy="40011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Digitalization of personnel</a:t>
            </a:r>
            <a:endParaRPr lang="ru-RU" sz="2000" dirty="0"/>
          </a:p>
        </p:txBody>
      </p:sp>
      <p:sp>
        <p:nvSpPr>
          <p:cNvPr id="4" name="TextBox 3"/>
          <p:cNvSpPr txBox="1"/>
          <p:nvPr/>
        </p:nvSpPr>
        <p:spPr>
          <a:xfrm>
            <a:off x="899592" y="764704"/>
            <a:ext cx="7416824" cy="1200329"/>
          </a:xfrm>
          <a:prstGeom prst="rect">
            <a:avLst/>
          </a:prstGeom>
          <a:noFill/>
        </p:spPr>
        <p:txBody>
          <a:bodyPr wrap="square" rtlCol="0">
            <a:spAutoFit/>
          </a:bodyPr>
          <a:lstStyle/>
          <a:p>
            <a:r>
              <a:rPr lang="en-US" sz="2400" dirty="0"/>
              <a:t>Digitalization is significantly ahead of the existing system of production requirements for the composition of professions employed in the labor market.</a:t>
            </a:r>
            <a:endParaRPr lang="ru-RU" sz="2400" dirty="0"/>
          </a:p>
        </p:txBody>
      </p:sp>
      <p:sp>
        <p:nvSpPr>
          <p:cNvPr id="2" name="Прямоугольник 1"/>
          <p:cNvSpPr/>
          <p:nvPr/>
        </p:nvSpPr>
        <p:spPr>
          <a:xfrm>
            <a:off x="323528" y="2564904"/>
            <a:ext cx="8424936" cy="1200329"/>
          </a:xfrm>
          <a:prstGeom prst="rect">
            <a:avLst/>
          </a:prstGeom>
        </p:spPr>
        <p:txBody>
          <a:bodyPr wrap="square">
            <a:spAutoFit/>
          </a:bodyPr>
          <a:lstStyle/>
          <a:p>
            <a:r>
              <a:rPr lang="en-US"/>
              <a:t>For the development of technical and vocational, higher and postgraduate education in order to bring industry and education closer together, measures are envisaged for the creation of ICT departments of universities at enterprises, as well as centers of competence.</a:t>
            </a:r>
            <a:endParaRPr lang="ru-RU"/>
          </a:p>
        </p:txBody>
      </p:sp>
    </p:spTree>
    <p:extLst>
      <p:ext uri="{BB962C8B-B14F-4D97-AF65-F5344CB8AC3E}">
        <p14:creationId xmlns:p14="http://schemas.microsoft.com/office/powerpoint/2010/main" val="42566170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1396</TotalTime>
  <Words>128</Words>
  <Application>Microsoft Office PowerPoint</Application>
  <PresentationFormat>Экран (4:3)</PresentationFormat>
  <Paragraphs>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Topic 1. Public and municipal finance in the digital economy</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таможенных платежей</dc:title>
  <dc:creator>Viktoriya</dc:creator>
  <cp:lastModifiedBy>mi</cp:lastModifiedBy>
  <cp:revision>120</cp:revision>
  <cp:lastPrinted>2015-05-27T06:37:03Z</cp:lastPrinted>
  <dcterms:created xsi:type="dcterms:W3CDTF">2013-09-26T08:17:04Z</dcterms:created>
  <dcterms:modified xsi:type="dcterms:W3CDTF">2021-09-08T16:40:37Z</dcterms:modified>
  <cp:contentStatus/>
</cp:coreProperties>
</file>